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81" r:id="rId4"/>
    <p:sldId id="283" r:id="rId5"/>
    <p:sldId id="282" r:id="rId6"/>
    <p:sldId id="284" r:id="rId7"/>
    <p:sldId id="285" r:id="rId8"/>
    <p:sldId id="292" r:id="rId9"/>
    <p:sldId id="293" r:id="rId10"/>
    <p:sldId id="294" r:id="rId11"/>
    <p:sldId id="295" r:id="rId12"/>
    <p:sldId id="297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277" r:id="rId21"/>
    <p:sldId id="307" r:id="rId22"/>
    <p:sldId id="313" r:id="rId23"/>
    <p:sldId id="308" r:id="rId24"/>
    <p:sldId id="309" r:id="rId25"/>
    <p:sldId id="310" r:id="rId26"/>
    <p:sldId id="311" r:id="rId27"/>
    <p:sldId id="291" r:id="rId28"/>
    <p:sldId id="314" r:id="rId29"/>
    <p:sldId id="31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CA0DB-8C6F-462A-AA88-69EF43012C8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41C10-5292-421C-BB22-7BC0F93759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9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미숙아는 임신기간보다 먼저 태어나는 아이들과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아이들을 말하는데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54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년도 통계청에서 발표한 </a:t>
            </a:r>
            <a:r>
              <a:rPr lang="en-US" altLang="ko-KR" dirty="0"/>
              <a:t>2019</a:t>
            </a:r>
            <a:r>
              <a:rPr lang="ko-KR" altLang="en-US" dirty="0"/>
              <a:t>년 출생 통계에 따르면 </a:t>
            </a:r>
            <a:r>
              <a:rPr lang="en-US" altLang="ko-KR" dirty="0"/>
              <a:t>2019</a:t>
            </a:r>
            <a:r>
              <a:rPr lang="ko-KR" altLang="en-US" dirty="0"/>
              <a:t>년에는 출생아 수가 </a:t>
            </a:r>
            <a:r>
              <a:rPr lang="en-US" altLang="ko-KR" dirty="0"/>
              <a:t>10</a:t>
            </a:r>
            <a:r>
              <a:rPr lang="ko-KR" altLang="en-US" dirty="0" err="1"/>
              <a:t>년전에</a:t>
            </a:r>
            <a:r>
              <a:rPr lang="ko-KR" altLang="en-US" dirty="0"/>
              <a:t> 비해 약</a:t>
            </a:r>
            <a:r>
              <a:rPr lang="en-US" altLang="ko-KR" dirty="0"/>
              <a:t>14</a:t>
            </a:r>
            <a:r>
              <a:rPr lang="ko-KR" altLang="en-US" dirty="0"/>
              <a:t>만명이 줄은 </a:t>
            </a:r>
            <a:r>
              <a:rPr lang="en-US" altLang="ko-KR" dirty="0"/>
              <a:t>30</a:t>
            </a:r>
            <a:r>
              <a:rPr lang="ko-KR" altLang="en-US" dirty="0"/>
              <a:t>만명으로 나왔고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16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임신기간보다 먼저 태어난 </a:t>
            </a:r>
            <a:r>
              <a:rPr lang="ko-KR" altLang="en-US" dirty="0" err="1"/>
              <a:t>아아들은</a:t>
            </a:r>
            <a:r>
              <a:rPr lang="ko-KR" altLang="en-US" dirty="0"/>
              <a:t>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4</a:t>
            </a:r>
            <a:r>
              <a:rPr lang="ko-KR" altLang="en-US" dirty="0"/>
              <a:t>천명</a:t>
            </a:r>
            <a:r>
              <a:rPr lang="en-US" altLang="ko-KR" dirty="0"/>
              <a:t>,</a:t>
            </a:r>
            <a:r>
              <a:rPr lang="ko-KR" altLang="en-US" dirty="0"/>
              <a:t>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아이들은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2</a:t>
            </a:r>
            <a:r>
              <a:rPr lang="ko-KR" altLang="en-US" dirty="0"/>
              <a:t>천명정도 입니다</a:t>
            </a:r>
            <a:r>
              <a:rPr lang="en-US" altLang="ko-KR" dirty="0"/>
              <a:t>. </a:t>
            </a:r>
            <a:r>
              <a:rPr lang="ko-KR" altLang="en-US" dirty="0"/>
              <a:t>미숙아들은 대게 발육이 부진하거나 호흡이 원활하지 못하는 것과 같이 건강상의 문제가 있는 아이들이 중환자실에서 인큐베이터에서 관리를 받으며 생활을 하게 됩니다</a:t>
            </a:r>
            <a:r>
              <a:rPr lang="en-US" altLang="ko-KR" dirty="0"/>
              <a:t>. </a:t>
            </a:r>
            <a:r>
              <a:rPr lang="ko-KR" altLang="en-US" dirty="0"/>
              <a:t>이렇게 미숙아들은 엄마의 품에 안기지도 못해보고 바로 생이별을 하며</a:t>
            </a:r>
            <a:r>
              <a:rPr lang="en-US" altLang="ko-KR" dirty="0"/>
              <a:t>, </a:t>
            </a:r>
            <a:r>
              <a:rPr lang="ko-KR" altLang="en-US" dirty="0"/>
              <a:t>중환자실로 이동을 해서 면회시간 또한 한정되어 있어서 마음대로 볼 수가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72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신문에서와</a:t>
            </a:r>
            <a:r>
              <a:rPr lang="ko-KR" altLang="en-US" dirty="0"/>
              <a:t> 같이 만약 아이가 갑자기 다음날 하늘나라로 가게 된다면 부모는 아이의 모습을 보지도 못한 채 그 상황을 받아들여야 됩니다</a:t>
            </a:r>
            <a:r>
              <a:rPr lang="en-US" altLang="ko-KR" dirty="0"/>
              <a:t>. </a:t>
            </a:r>
            <a:r>
              <a:rPr lang="ko-KR" altLang="en-US" dirty="0" err="1"/>
              <a:t>방금과</a:t>
            </a:r>
            <a:r>
              <a:rPr lang="ko-KR" altLang="en-US" dirty="0"/>
              <a:t> 같은 상황이 된다면 아이의 사진이 적거나 거의 없을 것이다</a:t>
            </a:r>
            <a:r>
              <a:rPr lang="en-US" altLang="ko-KR" dirty="0"/>
              <a:t>. </a:t>
            </a:r>
            <a:r>
              <a:rPr lang="ko-KR" altLang="en-US" dirty="0"/>
              <a:t>그래서 면회 시간 이외에도 부모님이 아기의 모습을 확인할 수 있도록 또 예상치 못한 사고로 잃는 아이의 얼굴을 간직하기 위해 아기의 웃는 모습과 움직임이 있는 장면을 실시간으로 촬영하여 부모님에게 전송하여 아기의 모습을 사진과 영상으로 간직할 수 있도록 하는 것이 저희의 프로젝트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F5FBF-C185-4075-8499-1C5F25171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8A7FBD-390A-43B0-8DB5-DEDCFD55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9A70BE-6435-4588-B437-D1594E36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90DB3-5B3B-4AC8-BD44-6A509B787F3A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DAE6B-0318-4E60-86AC-67DF003DF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3835-D8E1-4397-9E1B-57A8B573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0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CDC4F-7F7E-463C-BA7A-B89646A7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C83046-D9B3-4C52-8D0F-C2019408D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BEC9DF-8CF7-4CCC-81A6-E8FD2967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0A3F0-087E-4827-96BC-2698096D5009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EB5A1-20BD-4AA4-AAE2-56226049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05047-5F25-4AE1-9421-21932261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9389C7-0CA6-432D-A1E3-049C14E0D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0FC7E-2C2E-48AC-8E6E-9423F8E3E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5B942-E575-4919-9BA2-3659B42C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8BA1-B82B-43BC-AF92-0AAC480A904C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CDEFF-2062-48D6-A451-7DC0D3B2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EB5D1-87E1-437E-A6F9-ADBA42C0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6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4A76C-ACFD-4ABA-A9FA-90E5B504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D45E5-0DA3-4946-8D2E-CDD1DB5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5FCAE-A149-45E2-B0B5-0A0D7621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F380-F8F1-47CE-A7C8-CE05B8AFA577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8F27E-D4EC-4713-A6A2-3BD470FC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DFDB5-53F0-4155-9087-C4D0CF91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1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7AE57-FEC0-4235-A54F-826CC892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37D9F-FF83-4AA4-ADC7-F316CB584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F4ED07-6099-4488-B68C-930A1B1C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3B15-4626-49DB-81EB-669AB7210480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D527C-3A12-4565-8C4A-A0A59CF2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5F87D3-B4BB-4B0D-854F-BFFE7A0A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0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16A40-C6E9-4A35-8919-E70A575C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8C765-C645-4C6E-818D-BD0B54F39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5471BC-3D50-4CA6-8A80-DDA5763DF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EFD37-6A18-4D26-95BD-62754BF0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331C-1658-40AC-B5A5-1E4CDCD38D76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99344-F116-4FB6-BEDD-28437EAB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A3D871-4F02-4368-A109-DBE61D46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4D44C-8462-4CED-A656-BEBAEC92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E19D1-7479-4DE1-ACF4-9A75F9D3E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D6A676-AE51-426D-B6E1-CE15CBE11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D3F374-4A36-4CC6-A1BD-219A258BD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8F718C-747E-41A9-A518-4D584D3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80DE63-7FBB-481E-9530-2C0F0FDC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4A2C6-6263-482F-9A22-DB7D64679408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C21D99-A8B5-4FF2-A612-0EEB7AE6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E80358-3949-45C1-86DE-CF9F5661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5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F0204-8190-44D2-B1E3-16598633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9B00F5-FE81-4034-8EFC-7A90E2FD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E951-D4B5-4DF5-9429-171DC42C8B86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F7B8C4-DB0C-46F6-88CF-AE333346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2440E0-E031-4018-9697-1CC2F041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3A7C3-EFE9-48D2-AFB8-6253376A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9FE-C000-45F5-9E07-359919692112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F2B01F-E9F7-4A93-A8E1-1A009BC6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280CA-E2D9-4E6E-8DB3-5B065BA0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3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B2FE8-5DA4-40CE-8AFB-BE07CB91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000D1-AA48-423A-B755-9E609BF0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AE679-967E-422A-A8F8-FB552D5C0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48DED-CFDA-4997-83F8-C4AEB48A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872D-864F-4DC6-B163-297C5E9644BC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6E8751-8134-42F8-B21D-CF8EB6DD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A6C7C2-7C96-46AB-A6D1-056D1EEF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8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AF40A-D5B7-472C-97C4-5142696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798649-FF30-4967-A477-62F80051C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A7B41-65D4-4385-A501-108AAB171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E49A2E-A96A-440B-8D62-7A7B68F2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569B-962D-4387-8322-F333BA44FB5E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335D0-7329-4359-B4D5-4FA0AE4A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2912BC-7BEF-4AF6-8FDB-F098CCC2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2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D99FC7-CBB8-4EEA-9263-E95CCF16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F00E9-B4E0-45A4-BAC9-AF74374A9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038E3-4343-4549-803B-CC3175F42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82B9B-2658-4C08-AE13-B965FE3E6869}" type="datetime1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CCA99-4BCB-46FD-A2E0-0E6E42513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E00D4-8DC0-4C6D-B407-A5706D049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5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Bright moment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94550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Harmony</a:t>
            </a:r>
            <a:r>
              <a:rPr lang="ko-KR" altLang="en-US" sz="2000" dirty="0"/>
              <a:t>팀</a:t>
            </a:r>
            <a:endParaRPr lang="en-US" altLang="ko-KR" sz="2000" dirty="0"/>
          </a:p>
          <a:p>
            <a:r>
              <a:rPr lang="ko-KR" altLang="en-US" sz="2000" dirty="0"/>
              <a:t>김선민</a:t>
            </a:r>
            <a:endParaRPr lang="en-US" altLang="ko-KR" sz="2000" dirty="0"/>
          </a:p>
          <a:p>
            <a:r>
              <a:rPr lang="ko-KR" altLang="en-US" sz="2000" dirty="0"/>
              <a:t>정철우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94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test</a:t>
            </a:r>
            <a:endParaRPr lang="ko-KR" altLang="en-US" sz="3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EF74F6-079E-4668-9AE8-44F366F9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36" y="2378962"/>
            <a:ext cx="4569761" cy="31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1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07B91-BA5D-48D3-A5BC-12D82AC7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31BB0A2-9A50-4C29-8125-F763CE66C53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B6BC0C-DBE7-4525-B33C-089E6F17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3" y="1442659"/>
            <a:ext cx="8472913" cy="488799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F3ED892-10FB-4904-B52A-05B5EDF9C32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E0B56C49-F350-4693-B278-2794E7F9E175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0C4E81-3518-4104-A2AB-BA46CB6D3D8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BB3C0F-EAD2-46E9-88BB-8824E225CF3C}"/>
              </a:ext>
            </a:extLst>
          </p:cNvPr>
          <p:cNvGrpSpPr/>
          <p:nvPr/>
        </p:nvGrpSpPr>
        <p:grpSpPr>
          <a:xfrm>
            <a:off x="2113472" y="5269674"/>
            <a:ext cx="4770407" cy="794697"/>
            <a:chOff x="2113472" y="5649235"/>
            <a:chExt cx="4770407" cy="7946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6F94AA-D87E-4353-AC7B-313E1150D4E4}"/>
                </a:ext>
              </a:extLst>
            </p:cNvPr>
            <p:cNvSpPr/>
            <p:nvPr/>
          </p:nvSpPr>
          <p:spPr>
            <a:xfrm>
              <a:off x="2113472" y="6150634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22B0C-C569-4973-9515-79C6470E786A}"/>
                </a:ext>
              </a:extLst>
            </p:cNvPr>
            <p:cNvSpPr/>
            <p:nvPr/>
          </p:nvSpPr>
          <p:spPr>
            <a:xfrm>
              <a:off x="2113472" y="5649235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A638A1C8-7591-4FC4-8953-70A16889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14" y="2001851"/>
            <a:ext cx="5679045" cy="30312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23C6B0-C292-42DF-A6AE-0139D8AF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5" y="2001851"/>
            <a:ext cx="5679046" cy="3031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5F397-8409-446F-BD59-07EFEA8D3AE3}"/>
              </a:ext>
            </a:extLst>
          </p:cNvPr>
          <p:cNvSpPr txBox="1"/>
          <p:nvPr/>
        </p:nvSpPr>
        <p:spPr>
          <a:xfrm>
            <a:off x="1190095" y="5149971"/>
            <a:ext cx="4017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001D-5DD5-4883-B319-71E8E30F83B4}"/>
              </a:ext>
            </a:extLst>
          </p:cNvPr>
          <p:cNvSpPr txBox="1"/>
          <p:nvPr/>
        </p:nvSpPr>
        <p:spPr>
          <a:xfrm>
            <a:off x="7054694" y="5149971"/>
            <a:ext cx="389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</p:spTree>
    <p:extLst>
      <p:ext uri="{BB962C8B-B14F-4D97-AF65-F5344CB8AC3E}">
        <p14:creationId xmlns:p14="http://schemas.microsoft.com/office/powerpoint/2010/main" val="361988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B157384B-9B58-4B2A-9CD1-1BF625F5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55026"/>
            <a:ext cx="5532110" cy="36262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82FC20-174B-4F80-9F10-382197E7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95" y="1955026"/>
            <a:ext cx="5532110" cy="36262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D9EC13-7BC6-4236-B97A-1829BB0064AB}"/>
              </a:ext>
            </a:extLst>
          </p:cNvPr>
          <p:cNvSpPr txBox="1"/>
          <p:nvPr/>
        </p:nvSpPr>
        <p:spPr>
          <a:xfrm>
            <a:off x="1159671" y="5663520"/>
            <a:ext cx="397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47516-AEE3-46ED-A453-79B38AAA2439}"/>
              </a:ext>
            </a:extLst>
          </p:cNvPr>
          <p:cNvSpPr txBox="1"/>
          <p:nvPr/>
        </p:nvSpPr>
        <p:spPr>
          <a:xfrm>
            <a:off x="6928364" y="5663519"/>
            <a:ext cx="3786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659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813BB888-51CC-452C-A9A7-EE81A179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96" y="2009866"/>
            <a:ext cx="5311448" cy="32091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A51644-B0E9-43B0-8119-227FE39B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3" y="2009866"/>
            <a:ext cx="5311448" cy="3209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FAA81A-8DB3-4073-BE76-198B54B64A83}"/>
              </a:ext>
            </a:extLst>
          </p:cNvPr>
          <p:cNvSpPr txBox="1"/>
          <p:nvPr/>
        </p:nvSpPr>
        <p:spPr>
          <a:xfrm>
            <a:off x="1330608" y="5289901"/>
            <a:ext cx="403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6A2C6-F05E-4DE5-80FD-F5B2104F4097}"/>
              </a:ext>
            </a:extLst>
          </p:cNvPr>
          <p:cNvSpPr txBox="1"/>
          <p:nvPr/>
        </p:nvSpPr>
        <p:spPr>
          <a:xfrm>
            <a:off x="6572038" y="5289901"/>
            <a:ext cx="4581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1935B7-F1AE-482C-8D84-FC0C342672C2}"/>
              </a:ext>
            </a:extLst>
          </p:cNvPr>
          <p:cNvSpPr/>
          <p:nvPr/>
        </p:nvSpPr>
        <p:spPr>
          <a:xfrm>
            <a:off x="111296" y="65391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https://www.today.com/parents/most-popular-baby-names-2016-t111499 </a:t>
            </a:r>
          </a:p>
        </p:txBody>
      </p:sp>
    </p:spTree>
    <p:extLst>
      <p:ext uri="{BB962C8B-B14F-4D97-AF65-F5344CB8AC3E}">
        <p14:creationId xmlns:p14="http://schemas.microsoft.com/office/powerpoint/2010/main" val="6124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Webcam</a:t>
            </a:r>
            <a:r>
              <a:rPr lang="ko-KR" altLang="en-US" sz="3300" dirty="0"/>
              <a:t>을 이용한 </a:t>
            </a:r>
            <a:r>
              <a:rPr lang="en-US" altLang="ko-KR" sz="3300" dirty="0"/>
              <a:t>face detection</a:t>
            </a:r>
            <a:endParaRPr lang="ko-KR" altLang="en-US" sz="3300" dirty="0"/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4F5A7177-437F-4E08-8C89-AB3749AB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5296"/>
            <a:ext cx="5162195" cy="41169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4B85F-4AB3-4669-9849-8F1BC3D9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02" y="1835296"/>
            <a:ext cx="5162198" cy="411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3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Webcam</a:t>
            </a:r>
            <a:r>
              <a:rPr lang="ko-KR" altLang="en-US" sz="3300" dirty="0"/>
              <a:t>을 이용한 </a:t>
            </a:r>
            <a:r>
              <a:rPr lang="en-US" altLang="ko-KR" sz="3300" dirty="0"/>
              <a:t>face detection</a:t>
            </a:r>
            <a:endParaRPr lang="ko-KR" altLang="en-US" sz="33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695B1A-F9A6-4E86-8D15-E82CD18B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1213"/>
            <a:ext cx="5166810" cy="41206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6C8BA0-B89B-4244-B555-00178418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90" y="1751213"/>
            <a:ext cx="5182410" cy="41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인큐베이터에 있는 아기들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9A567-70A1-4566-8E5D-EAE74D9F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795" y="1129167"/>
            <a:ext cx="3980643" cy="5571510"/>
          </a:xfrm>
          <a:prstGeom prst="rect">
            <a:avLst/>
          </a:prstGeom>
        </p:spPr>
      </p:pic>
      <p:pic>
        <p:nvPicPr>
          <p:cNvPr id="6" name="그림 5" descr="실내, 사람, 놓은이(가) 표시된 사진&#10;&#10;자동 생성된 설명">
            <a:extLst>
              <a:ext uri="{FF2B5EF4-FFF2-40B4-BE49-F238E27FC236}">
                <a16:creationId xmlns:a16="http://schemas.microsoft.com/office/drawing/2014/main" id="{BF17B56B-EC2E-4891-A65F-D98FB0899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33" y="1178487"/>
            <a:ext cx="3980642" cy="53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9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인큐베이터에 있는 아기들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B8BB81-4C46-41DE-9468-AA56D794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713" y="1163388"/>
            <a:ext cx="3953200" cy="5513854"/>
          </a:xfrm>
          <a:prstGeom prst="rect">
            <a:avLst/>
          </a:prstGeom>
        </p:spPr>
      </p:pic>
      <p:pic>
        <p:nvPicPr>
          <p:cNvPr id="12" name="그림 11" descr="아기, 실내, 사람, 침대이(가) 표시된 사진&#10;&#10;자동 생성된 설명">
            <a:extLst>
              <a:ext uri="{FF2B5EF4-FFF2-40B4-BE49-F238E27FC236}">
                <a16:creationId xmlns:a16="http://schemas.microsoft.com/office/drawing/2014/main" id="{1D86E46F-6CA9-4651-BC3B-84B93169D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31" y="1163389"/>
            <a:ext cx="4099372" cy="54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인큐베이터에 있는 아기들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5B7E57-938A-4DF6-B6BE-D9CBEC27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767" y="1993490"/>
            <a:ext cx="4233665" cy="3322785"/>
          </a:xfrm>
          <a:prstGeom prst="rect">
            <a:avLst/>
          </a:prstGeom>
        </p:spPr>
      </p:pic>
      <p:pic>
        <p:nvPicPr>
          <p:cNvPr id="15" name="그림 14" descr="실내, 침대, 열기이(가) 표시된 사진&#10;&#10;자동 생성된 설명">
            <a:extLst>
              <a:ext uri="{FF2B5EF4-FFF2-40B4-BE49-F238E27FC236}">
                <a16:creationId xmlns:a16="http://schemas.microsoft.com/office/drawing/2014/main" id="{F0816690-28C7-4AA2-A461-2407CB52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19" y="2265259"/>
            <a:ext cx="4327260" cy="28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2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프로젝트 소개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선정 동기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목표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결과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한계점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향후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89772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1294247"/>
            <a:ext cx="8953443" cy="533016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009774" y="313764"/>
            <a:ext cx="9130263" cy="6994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Google Cloud Vision API </a:t>
            </a:r>
            <a:r>
              <a:rPr lang="ko-KR" altLang="en-US" sz="3600" dirty="0"/>
              <a:t>사용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170BD5-15EE-4A03-A932-E1DFEE7076D2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AB6C4F23-55A1-4A10-ACE7-A5B72E28573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9227B3F-77FE-4A75-8E2A-6B487C6C897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56161B-E646-4F48-A061-FF3191695B07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https://cloud.google.com/vision/docs/detecting-faces</a:t>
            </a:r>
          </a:p>
        </p:txBody>
      </p:sp>
    </p:spTree>
    <p:extLst>
      <p:ext uri="{BB962C8B-B14F-4D97-AF65-F5344CB8AC3E}">
        <p14:creationId xmlns:p14="http://schemas.microsoft.com/office/powerpoint/2010/main" val="416324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1391093" y="365125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Google Cloud Vision API </a:t>
            </a:r>
            <a:r>
              <a:rPr lang="ko-KR" altLang="en-US" sz="3200" dirty="0"/>
              <a:t>사용 후 결과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E2989AD-7F9F-4D84-BEAA-FA61DAD7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20" y="1592967"/>
            <a:ext cx="3084019" cy="43165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58F42E2-2440-4FC0-89C6-8C2A8AAD4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703" y="1592967"/>
            <a:ext cx="3120761" cy="435278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09B2494-DCB6-4BB8-A4D5-89D8BE2BD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028" y="2698511"/>
            <a:ext cx="2682633" cy="21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95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200" t="1613" r="3318"/>
          <a:stretch/>
        </p:blipFill>
        <p:spPr>
          <a:xfrm>
            <a:off x="825355" y="1159316"/>
            <a:ext cx="10259291" cy="47659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5C0005-BB6C-4BCA-9366-B21F67105221}"/>
              </a:ext>
            </a:extLst>
          </p:cNvPr>
          <p:cNvGrpSpPr/>
          <p:nvPr/>
        </p:nvGrpSpPr>
        <p:grpSpPr>
          <a:xfrm>
            <a:off x="4611235" y="5145448"/>
            <a:ext cx="5920318" cy="658573"/>
            <a:chOff x="4611235" y="5145448"/>
            <a:chExt cx="5920318" cy="658573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4961639" y="5145448"/>
              <a:ext cx="1671817" cy="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4611235" y="5550022"/>
              <a:ext cx="5920318" cy="834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V="1">
              <a:off x="4617680" y="5800930"/>
              <a:ext cx="3024528" cy="309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7ED31CF-4258-4343-BB75-CD6986EB67A7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905562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Emotion recognition </a:t>
            </a:r>
            <a:r>
              <a:rPr lang="ko-KR" altLang="en-US" sz="3600" dirty="0"/>
              <a:t>수행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18B77-0162-4F51-A91B-861457630CB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BD98085-9872-47D8-9CE2-D34F03AB89A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8683FD-D0DD-4C17-B0C9-E17F7E0A7DB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CD422D-63AE-4E49-A175-87BB0830156F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https://cloud.google.com/vision/docs/features-list</a:t>
            </a:r>
          </a:p>
        </p:txBody>
      </p:sp>
    </p:spTree>
    <p:extLst>
      <p:ext uri="{BB962C8B-B14F-4D97-AF65-F5344CB8AC3E}">
        <p14:creationId xmlns:p14="http://schemas.microsoft.com/office/powerpoint/2010/main" val="14509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8A348A-7F8D-4C5D-B374-BD0F65C9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3BFDCC-9E24-432C-AFBF-0BE77887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86" y="1704783"/>
            <a:ext cx="4467797" cy="42620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A3803-B3C4-4307-BE3E-308C333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71" y="1608669"/>
            <a:ext cx="3675523" cy="426204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CEB488-FC71-4064-A729-07AD687EBFB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8C8FD675-FF86-45E7-8085-3FC821395581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EC28171-6BE2-43A1-8637-ADBC51D420E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14F8D27A-932F-4D1D-8201-576BFA5C8D1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1927233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1699B5-80C0-4C84-9617-09FFDD27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D1489-4878-4C54-9D88-DCC4E649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81" y="1477968"/>
            <a:ext cx="4600085" cy="46000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9F5A00-D8B3-4ECC-BA3F-C052F4A4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15" y="1569049"/>
            <a:ext cx="3755172" cy="46000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2B7FD5A-0C40-40DC-A64A-F330BA88287E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FAFA539-3C29-4D78-8BF4-02AEA2881F71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58A23EF-E358-4D83-BDF9-994F771A24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B039E90-ADA9-40DA-B8AD-2B99B61FF72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172338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AC933-70BB-465E-BBC1-C680511C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7B3B0C-4A11-43FD-952D-79C3FA01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1" y="1767777"/>
            <a:ext cx="4116438" cy="36864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BA3D9B-E5E0-4853-9BA3-90269101A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60" y="1612266"/>
            <a:ext cx="4043257" cy="3997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2322A5-4D44-4963-8CAB-264184B5D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992" y="1978171"/>
            <a:ext cx="4171324" cy="326570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6A440E7-5748-4465-8B3D-9E8602A321B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585EF365-3902-4C3F-AB32-926BB5F98383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D9D40F-3C8F-4E03-B7E1-67DB35E6EA70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00C66B68-889C-41DA-A238-E04E30C78C4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198684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EEC17-3CED-4720-9388-1CD94419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7F6DB-7243-4109-875C-5D30CF72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0" y="1264112"/>
            <a:ext cx="4196757" cy="48407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A4B276-D753-4872-BBA4-BD8828FD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477" y="1264112"/>
            <a:ext cx="4196757" cy="49956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1718A7-6480-4844-BADA-81028BF39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638" y="1369846"/>
            <a:ext cx="4011572" cy="473496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1806F84-6B45-476C-AA77-E7BC7AD73454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F02F4F56-C07E-4A2F-A739-2839F6398DB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한계점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EB1233E-CA06-411B-9D4B-F45AAA23E4F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ACAE56C-4C1A-4449-9C7F-2786DEFC3D9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3791494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200" t="1613" r="3318"/>
          <a:stretch/>
        </p:blipFill>
        <p:spPr>
          <a:xfrm>
            <a:off x="825355" y="1159316"/>
            <a:ext cx="10259291" cy="47659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5C0005-BB6C-4BCA-9366-B21F67105221}"/>
              </a:ext>
            </a:extLst>
          </p:cNvPr>
          <p:cNvGrpSpPr/>
          <p:nvPr/>
        </p:nvGrpSpPr>
        <p:grpSpPr>
          <a:xfrm>
            <a:off x="4611235" y="5145448"/>
            <a:ext cx="5920318" cy="658573"/>
            <a:chOff x="4611235" y="5145448"/>
            <a:chExt cx="5920318" cy="658573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4961639" y="5145448"/>
              <a:ext cx="1671817" cy="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4611235" y="5550022"/>
              <a:ext cx="5920318" cy="834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V="1">
              <a:off x="4617680" y="5800930"/>
              <a:ext cx="3024528" cy="309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7ED31CF-4258-4343-BB75-CD6986EB67A7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905562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한계점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18B77-0162-4F51-A91B-861457630CB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BD98085-9872-47D8-9CE2-D34F03AB89A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진행 내용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8683FD-D0DD-4C17-B0C9-E17F7E0A7DB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CD422D-63AE-4E49-A175-87BB0830156F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https://cloud.google.com/vision/docs/features-list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7BB56-8F39-49F2-8014-009EB7CE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496AB-675B-40E6-95B4-7A00D59B3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" r="19456"/>
          <a:stretch/>
        </p:blipFill>
        <p:spPr>
          <a:xfrm>
            <a:off x="6096001" y="1219200"/>
            <a:ext cx="4625788" cy="3705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8012C7-1FD7-44C5-B18C-3C4796920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25" r="19473" b="-1"/>
          <a:stretch/>
        </p:blipFill>
        <p:spPr>
          <a:xfrm>
            <a:off x="1210236" y="1147485"/>
            <a:ext cx="3880458" cy="381140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5877A5-A6F3-42DA-9773-B61976B05DD1}"/>
              </a:ext>
            </a:extLst>
          </p:cNvPr>
          <p:cNvCxnSpPr>
            <a:cxnSpLocks/>
          </p:cNvCxnSpPr>
          <p:nvPr/>
        </p:nvCxnSpPr>
        <p:spPr>
          <a:xfrm>
            <a:off x="5384958" y="3030559"/>
            <a:ext cx="5048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743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30D73F-0B7F-4CE3-8E7D-C09CB981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4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4320" y="6475254"/>
            <a:ext cx="4053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http://so.natty.sg/2012/11/05/chungkins-first-passport-photo/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4320" y="6229033"/>
            <a:ext cx="3055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https://www.bowerpowerblog.com/four-by-four/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2" name="Picture 2" descr="Four by Four - Bower Pow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8" y="1457323"/>
            <a:ext cx="4153005" cy="415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o.natty.sg/wp-content/uploads/2012/11/Liams-PP-coll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016" y="1452880"/>
            <a:ext cx="4157447" cy="41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2348753" y="365126"/>
            <a:ext cx="7942730" cy="66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Bright moment</a:t>
            </a:r>
            <a:endParaRPr lang="ko-KR" altLang="en-US" sz="3300" dirty="0"/>
          </a:p>
        </p:txBody>
      </p:sp>
      <p:pic>
        <p:nvPicPr>
          <p:cNvPr id="10244" name="Picture 4" descr="https://www.bowerpowerblog.com/wp-content/uploads/2011/01/collage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9" y="1457323"/>
            <a:ext cx="4153003" cy="41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4AD22A-8F4B-4D0F-81CE-3B6141FD21F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E446A026-3CB6-4FF2-87B7-C72B677F37B8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소개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3852FED-FA83-491A-BE48-D73EE68AD97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978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7E8FDE-91CF-4AEB-AB91-7A105074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24" y="1210103"/>
            <a:ext cx="9836351" cy="213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33504-18D4-495C-A18D-E6421878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68" y="3420931"/>
            <a:ext cx="4312420" cy="30268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44BDDC-0256-4766-A7FD-F38276AB0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95" y="3420931"/>
            <a:ext cx="5190071" cy="3026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83273-6D09-41F1-A7F5-54BEEC44C72C}"/>
              </a:ext>
            </a:extLst>
          </p:cNvPr>
          <p:cNvSpPr txBox="1"/>
          <p:nvPr/>
        </p:nvSpPr>
        <p:spPr>
          <a:xfrm>
            <a:off x="1793" y="6558771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https://terms.naver.com/entry.nhn?docId=2119984&amp;cid=51004&amp;categoryId=51004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04002" y="389428"/>
            <a:ext cx="7978516" cy="66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미숙아</a:t>
            </a:r>
            <a:r>
              <a:rPr lang="en-US" altLang="ko-KR" sz="3300" dirty="0"/>
              <a:t> / </a:t>
            </a:r>
            <a:r>
              <a:rPr lang="ko-KR" altLang="en-US" sz="3300" dirty="0"/>
              <a:t>조산아의 정의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200400" y="2275840"/>
            <a:ext cx="736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13568" y="2611120"/>
            <a:ext cx="29942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480688" y="2611120"/>
            <a:ext cx="3197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13568" y="2946400"/>
            <a:ext cx="34209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760720" y="2946400"/>
            <a:ext cx="267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494CD9-D3B5-4D81-B0AF-97F817D9E411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AE84CCF0-6A15-4BCF-B23D-312B383C73FD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연구 배경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61275EB-DF1A-4CA9-A434-EB735008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27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77F1C3-E27A-4110-9413-007508DF6927}"/>
              </a:ext>
            </a:extLst>
          </p:cNvPr>
          <p:cNvSpPr txBox="1"/>
          <p:nvPr/>
        </p:nvSpPr>
        <p:spPr>
          <a:xfrm>
            <a:off x="2879074" y="5839243"/>
            <a:ext cx="6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출생아 수</a:t>
            </a:r>
            <a:r>
              <a:rPr lang="en-US" altLang="ko-KR" dirty="0"/>
              <a:t>, </a:t>
            </a:r>
            <a:r>
              <a:rPr lang="ko-KR" altLang="en-US" dirty="0" err="1"/>
              <a:t>조출생률</a:t>
            </a:r>
            <a:r>
              <a:rPr lang="ko-KR" altLang="en-US" dirty="0"/>
              <a:t> 및 합계출산율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50EB0-D56F-4850-9560-1249B5AD09F5}"/>
              </a:ext>
            </a:extLst>
          </p:cNvPr>
          <p:cNvSpPr txBox="1"/>
          <p:nvPr/>
        </p:nvSpPr>
        <p:spPr>
          <a:xfrm>
            <a:off x="161365" y="6520404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33" y="1261742"/>
            <a:ext cx="8495087" cy="45775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46DFCD-1092-46DB-A5BC-B44662C99D5D}"/>
              </a:ext>
            </a:extLst>
          </p:cNvPr>
          <p:cNvSpPr/>
          <p:nvPr/>
        </p:nvSpPr>
        <p:spPr>
          <a:xfrm>
            <a:off x="1805243" y="2465025"/>
            <a:ext cx="8421789" cy="432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6"/>
            <a:ext cx="10515600" cy="648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2019</a:t>
            </a:r>
            <a:r>
              <a:rPr lang="ko-KR" altLang="en-US" sz="3300" dirty="0"/>
              <a:t>년 출생 통계</a:t>
            </a:r>
            <a:r>
              <a:rPr lang="en-US" altLang="ko-KR" sz="3300" dirty="0"/>
              <a:t>(</a:t>
            </a:r>
            <a:r>
              <a:rPr lang="ko-KR" altLang="en-US" sz="3300" dirty="0"/>
              <a:t>전국</a:t>
            </a:r>
            <a:r>
              <a:rPr lang="en-US" altLang="ko-KR" sz="3300" dirty="0"/>
              <a:t>)</a:t>
            </a:r>
            <a:endParaRPr lang="ko-KR" altLang="en-US" sz="33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B8BB63-7E33-43B4-88BC-50F33CA4724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AECF5B79-2634-4614-98A8-DA8DF6024E90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선정 동기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D24F5CC-8340-42D5-98F9-D7EBEFC2AFF8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0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6A1DAAC-DD09-4FF7-B633-BE8809D93891}"/>
              </a:ext>
            </a:extLst>
          </p:cNvPr>
          <p:cNvSpPr txBox="1"/>
          <p:nvPr/>
        </p:nvSpPr>
        <p:spPr>
          <a:xfrm>
            <a:off x="1678193" y="5989615"/>
            <a:ext cx="42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임신 기간별 출생아 수 및 비중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EDDC6-2834-4CFE-ACB8-97032567C1FF}"/>
              </a:ext>
            </a:extLst>
          </p:cNvPr>
          <p:cNvSpPr txBox="1"/>
          <p:nvPr/>
        </p:nvSpPr>
        <p:spPr>
          <a:xfrm>
            <a:off x="7810052" y="5989616"/>
            <a:ext cx="29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체중별 출생아 수 및 비중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4D99B-AA80-42CA-9F8E-A504A212824E}"/>
              </a:ext>
            </a:extLst>
          </p:cNvPr>
          <p:cNvSpPr txBox="1"/>
          <p:nvPr/>
        </p:nvSpPr>
        <p:spPr>
          <a:xfrm>
            <a:off x="100407" y="6567852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365126"/>
            <a:ext cx="10515600" cy="666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출생아</a:t>
            </a:r>
            <a:r>
              <a:rPr lang="en-US" altLang="ko-KR" sz="3300" dirty="0"/>
              <a:t> </a:t>
            </a:r>
            <a:r>
              <a:rPr lang="ko-KR" altLang="en-US" sz="3300" dirty="0"/>
              <a:t>수 및 비중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684921-4474-49CA-A5EC-5CDAD6F2C95C}"/>
              </a:ext>
            </a:extLst>
          </p:cNvPr>
          <p:cNvGrpSpPr/>
          <p:nvPr/>
        </p:nvGrpSpPr>
        <p:grpSpPr>
          <a:xfrm>
            <a:off x="369346" y="1182155"/>
            <a:ext cx="6231159" cy="4678115"/>
            <a:chOff x="369346" y="1182155"/>
            <a:chExt cx="6231159" cy="467811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CFE28BF-3E88-43D1-AE52-63D2E63CA024}"/>
                </a:ext>
              </a:extLst>
            </p:cNvPr>
            <p:cNvGrpSpPr/>
            <p:nvPr/>
          </p:nvGrpSpPr>
          <p:grpSpPr>
            <a:xfrm>
              <a:off x="369346" y="1400917"/>
              <a:ext cx="6210838" cy="4459353"/>
              <a:chOff x="270199" y="1690688"/>
              <a:chExt cx="6210838" cy="445935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A653ED-0B5B-4795-8C02-BF0221CA0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653"/>
              <a:stretch/>
            </p:blipFill>
            <p:spPr>
              <a:xfrm>
                <a:off x="270199" y="1690688"/>
                <a:ext cx="6210838" cy="4459353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04B9933-A9C4-4470-B8D8-1FAE71A31615}"/>
                  </a:ext>
                </a:extLst>
              </p:cNvPr>
              <p:cNvSpPr/>
              <p:nvPr/>
            </p:nvSpPr>
            <p:spPr>
              <a:xfrm>
                <a:off x="699247" y="2067954"/>
                <a:ext cx="5781790" cy="27212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4B9933-A9C4-4470-B8D8-1FAE71A31615}"/>
                </a:ext>
              </a:extLst>
            </p:cNvPr>
            <p:cNvSpPr/>
            <p:nvPr/>
          </p:nvSpPr>
          <p:spPr>
            <a:xfrm>
              <a:off x="798394" y="3795762"/>
              <a:ext cx="5781790" cy="2721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6003B4-7EB6-4C95-BCE5-1E19BF04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2097" y="1182155"/>
              <a:ext cx="1478408" cy="22862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3C7207-23D3-4D85-B4A3-D2C1D152E1F4}"/>
              </a:ext>
            </a:extLst>
          </p:cNvPr>
          <p:cNvGrpSpPr/>
          <p:nvPr/>
        </p:nvGrpSpPr>
        <p:grpSpPr>
          <a:xfrm>
            <a:off x="6802462" y="1154773"/>
            <a:ext cx="5065664" cy="4696872"/>
            <a:chOff x="6802462" y="1154773"/>
            <a:chExt cx="5065664" cy="469687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DFF9DBC-E91C-428B-91C5-3F52BA5DF766}"/>
                </a:ext>
              </a:extLst>
            </p:cNvPr>
            <p:cNvGrpSpPr/>
            <p:nvPr/>
          </p:nvGrpSpPr>
          <p:grpSpPr>
            <a:xfrm>
              <a:off x="6802462" y="1382977"/>
              <a:ext cx="5060831" cy="4468668"/>
              <a:chOff x="6802463" y="1602889"/>
              <a:chExt cx="5060832" cy="475843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B73B89C-DC76-4C17-81B2-63E3468A08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30" r="472" b="-1"/>
              <a:stretch/>
            </p:blipFill>
            <p:spPr>
              <a:xfrm>
                <a:off x="6802463" y="1602889"/>
                <a:ext cx="5020191" cy="4758439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CE63612-FE7A-415F-A313-C8AABEAE2301}"/>
                  </a:ext>
                </a:extLst>
              </p:cNvPr>
              <p:cNvSpPr/>
              <p:nvPr/>
            </p:nvSpPr>
            <p:spPr>
              <a:xfrm>
                <a:off x="7039713" y="1948927"/>
                <a:ext cx="4823582" cy="35320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E63612-FE7A-415F-A313-C8AABEAE2301}"/>
                </a:ext>
              </a:extLst>
            </p:cNvPr>
            <p:cNvSpPr/>
            <p:nvPr/>
          </p:nvSpPr>
          <p:spPr>
            <a:xfrm>
              <a:off x="7039712" y="3762061"/>
              <a:ext cx="4823581" cy="331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1AC613-65CB-46B0-8AEC-3161D0AE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9718" y="1154773"/>
              <a:ext cx="1478408" cy="22862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CB9AD6-0E10-495E-AE95-04065121388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CF863D73-D661-4DE3-AF29-C91EBCF2F978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선정 동기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2A585AA-B9FC-45B9-8027-A05EB5AA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0215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A8FBF1D-0279-4216-AF61-64C0C8DC7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" b="246"/>
          <a:stretch/>
        </p:blipFill>
        <p:spPr>
          <a:xfrm>
            <a:off x="2703834" y="1860997"/>
            <a:ext cx="6704326" cy="4340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C03BAE-A768-42A0-9390-2E41CE8A6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4" r="15063" b="-1"/>
          <a:stretch/>
        </p:blipFill>
        <p:spPr>
          <a:xfrm>
            <a:off x="3620158" y="1255846"/>
            <a:ext cx="4951683" cy="61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DDFA3-60B7-4F5F-9F84-DECC7F6BEAF2}"/>
              </a:ext>
            </a:extLst>
          </p:cNvPr>
          <p:cNvSpPr txBox="1"/>
          <p:nvPr/>
        </p:nvSpPr>
        <p:spPr>
          <a:xfrm>
            <a:off x="185570" y="6516329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https://www.kgnews.co.kr/news/article.html?no=507602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783840" y="3014528"/>
            <a:ext cx="3901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257040" y="4142288"/>
            <a:ext cx="5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783840" y="4436928"/>
            <a:ext cx="2661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43200" y="5840801"/>
            <a:ext cx="6299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9E837-CAD8-4A42-8960-3DE233192EE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7FB7E5AD-7A9F-4A6F-972E-EA0677E9D076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선정 동기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4D76601-63AA-45B7-B76C-5093E9200D7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73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DA63B-F9F3-48DB-916C-10A91414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E1C9C64-1ACB-4692-A4EC-8DF47B02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6316"/>
            <a:ext cx="10515600" cy="274796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아기의 웃는 모습의 장면을 실시간으로 부모님께 전송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9F4E58-513E-47A6-94AB-56BD87DD5639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8994AF6A-75EE-4827-AB48-A934B9C2481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목표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683282B-39C1-471E-B3D7-6A53264F0960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4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방법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B7BCC4-CF7E-46EE-ACE2-42B86FC8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3190B-E922-4BE0-B7F5-F2B02710ACCF}"/>
              </a:ext>
            </a:extLst>
          </p:cNvPr>
          <p:cNvSpPr txBox="1"/>
          <p:nvPr/>
        </p:nvSpPr>
        <p:spPr>
          <a:xfrm>
            <a:off x="861237" y="1562986"/>
            <a:ext cx="9728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Face detection</a:t>
            </a:r>
          </a:p>
          <a:p>
            <a:r>
              <a:rPr lang="en-US" altLang="ko-KR" dirty="0"/>
              <a:t>Emotion recognition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146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613</Words>
  <Application>Microsoft Office PowerPoint</Application>
  <PresentationFormat>와이드스크린</PresentationFormat>
  <Paragraphs>119</Paragraphs>
  <Slides>29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Bright moment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김선민</dc:creator>
  <cp:lastModifiedBy>김선민</cp:lastModifiedBy>
  <cp:revision>20</cp:revision>
  <dcterms:created xsi:type="dcterms:W3CDTF">2020-12-20T06:39:37Z</dcterms:created>
  <dcterms:modified xsi:type="dcterms:W3CDTF">2020-12-20T12:03:19Z</dcterms:modified>
</cp:coreProperties>
</file>